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573207" y="877824"/>
            <a:ext cx="841248" cy="91440"/>
          </a:xfrm>
          <a:prstGeom prst="roundRect">
            <a:avLst>
              <a:gd name="adj" fmla="val 50000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69264"/>
            <a:ext cx="10591495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670"/>
              </a:lnSpc>
            </a:pPr>
            <a:r>
              <a:rPr sz="115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عنوان الكورس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27632"/>
            <a:ext cx="10637215" cy="123444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8700"/>
              </a:lnSpc>
            </a:pPr>
            <a:r>
              <a:rPr sz="6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معادلة اللياقة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072384"/>
            <a:ext cx="10637215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320"/>
              </a:lnSpc>
            </a:pPr>
            <a:r>
              <a:rPr sz="1600" b="1" spc="700">
                <a:solidFill>
                  <a:srgbClr val="AFC6E8"/>
                </a:solidFill>
                <a:latin typeface="Arial"/>
                <a:ea typeface="Arial"/>
                <a:cs typeface="Arial"/>
              </a:rPr>
              <a:t>THE FITNESS EQUATION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677095" y="3785615"/>
            <a:ext cx="1737360" cy="0"/>
          </a:xfrm>
          <a:prstGeom prst="line">
            <a:avLst/>
          </a:prstGeom>
          <a:ln w="27940">
            <a:solidFill>
              <a:srgbClr val="F9F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868680" y="4443984"/>
            <a:ext cx="2148840" cy="155448"/>
          </a:xfrm>
          <a:prstGeom prst="roundRect">
            <a:avLst>
              <a:gd name="adj" fmla="val 47058"/>
            </a:avLst>
          </a:prstGeom>
          <a:solidFill>
            <a:srgbClr val="1D58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68680" y="4864608"/>
            <a:ext cx="2148840" cy="155448"/>
          </a:xfrm>
          <a:prstGeom prst="roundRect">
            <a:avLst>
              <a:gd name="adj" fmla="val 47058"/>
            </a:avLst>
          </a:prstGeom>
          <a:solidFill>
            <a:srgbClr val="1D58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0" name="Picture 9" descr="ebf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815" y="5504688"/>
            <a:ext cx="1691640" cy="6076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F9F1E8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573207" y="658368"/>
            <a:ext cx="84124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694944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4930"/>
              </a:lnSpc>
            </a:pPr>
            <a:r>
              <a:rPr sz="34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المحتوى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7240" y="1426464"/>
            <a:ext cx="1063721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214719" y="1664208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1364163" y="1810512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97599" y="1664208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1375" y="1664208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مقدمة عن أهمية التمرين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4719" y="2406396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1364163" y="2552700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7599" y="2406396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91375" y="2406396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أساسيات التدريب داخل النادي الرياضي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4719" y="3148584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1364163" y="3294888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7599" y="3148584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1375" y="3148584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الاستشفاء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4719" y="3890772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364163" y="4037076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97599" y="3890772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1375" y="3890772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مكتبة التمارين الشاملة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4719" y="4632960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364163" y="4779264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97599" y="4632960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91375" y="4632960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تصميم الجدول التدريبي المناسب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4719" y="5375148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1364163" y="5521452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97599" y="5375148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91375" y="5375148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مقدمة عامة عن التغذية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7239" y="1664208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926683" y="1810512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0119" y="1664208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453895" y="1664208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عايز أزيد في الوزن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77239" y="2406396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926683" y="2552700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0119" y="2406396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53895" y="2406396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عايز أخس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77239" y="3148584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5926683" y="3294888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60119" y="3148584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53895" y="3148584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عايز أفضل ثابت على الميزان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77239" y="3890772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926683" y="4037076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60119" y="3890772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53895" y="3890772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المكملات الغذائية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77239" y="4632960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5926683" y="4779264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60119" y="4632960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53895" y="4632960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المتابعة والقياسات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77239" y="5375148"/>
            <a:ext cx="5199735" cy="641604"/>
          </a:xfrm>
          <a:prstGeom prst="roundRect">
            <a:avLst>
              <a:gd name="adj" fmla="val 12826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5926683" y="5521452"/>
            <a:ext cx="50292" cy="34899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60119" y="5375148"/>
            <a:ext cx="566928" cy="6416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453895" y="5375148"/>
            <a:ext cx="4285335" cy="64160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460"/>
              </a:lnSpc>
            </a:pPr>
            <a:r>
              <a:rPr sz="17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تمبلتس تغذية مصممة وجاهزة للاستخدام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الأول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مقدمة عن أهمية التمرين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487168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85271" y="264196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6695" y="2487168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التمارين وتقليل التعرض للإصابات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016213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085271" y="3171008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695" y="3016213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التمرين وتقليل الأمراض المزمنة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545259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085271" y="3700054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6695" y="3545259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التمرين وعلاج الاكتئاب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074305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085271" y="4229100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6695" y="4074305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التمرين وتحسين القدرة الجنسية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603350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1085271" y="4758145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6695" y="4603350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التمرين وتحسين جودة النوم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5132396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1085271" y="5287191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6695" y="5132396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التمرين وزيادة معدلات الحرق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5661442"/>
            <a:ext cx="10637215" cy="410173"/>
          </a:xfrm>
          <a:prstGeom prst="roundRect">
            <a:avLst>
              <a:gd name="adj" fmla="val 2006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1085271" y="5816237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6695" y="5661442"/>
            <a:ext cx="9978847" cy="410173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التمرين وتعزيز كفاءة الأمعاء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الثاني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أساسيات التدريب داخل النادي الرياضي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487168"/>
            <a:ext cx="10637215" cy="530352"/>
          </a:xfrm>
          <a:prstGeom prst="roundRect">
            <a:avLst>
              <a:gd name="adj" fmla="val 1551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85271" y="270205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6695" y="2487168"/>
            <a:ext cx="9978847" cy="530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250"/>
              </a:lnSpc>
            </a:pPr>
            <a:r>
              <a:rPr sz="15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الإحماء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18104"/>
            <a:ext cx="10637215" cy="530352"/>
          </a:xfrm>
          <a:prstGeom prst="roundRect">
            <a:avLst>
              <a:gd name="adj" fmla="val 1551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085271" y="3332988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695" y="3118104"/>
            <a:ext cx="9978847" cy="530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250"/>
              </a:lnSpc>
            </a:pPr>
            <a:r>
              <a:rPr sz="15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الفرق بين الأجهزة والأوزان الحرة وكيفية استخدام كلًّا على حدة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749039"/>
            <a:ext cx="10637215" cy="530352"/>
          </a:xfrm>
          <a:prstGeom prst="roundRect">
            <a:avLst>
              <a:gd name="adj" fmla="val 1551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085271" y="3963924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6695" y="3749039"/>
            <a:ext cx="9978847" cy="530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250"/>
              </a:lnSpc>
            </a:pPr>
            <a:r>
              <a:rPr sz="15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الكارديو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581143"/>
            <a:ext cx="10591495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</a:pPr>
            <a:r>
              <a:rPr sz="12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مقومات التدريب الأساسية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66252" y="4983479"/>
            <a:ext cx="3448202" cy="484632"/>
          </a:xfrm>
          <a:prstGeom prst="roundRect">
            <a:avLst>
              <a:gd name="adj" fmla="val 1886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57692" y="4983479"/>
            <a:ext cx="3265322" cy="4846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الزيادة الدورية في التمرين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71746" y="4983479"/>
            <a:ext cx="3448202" cy="484632"/>
          </a:xfrm>
          <a:prstGeom prst="roundRect">
            <a:avLst>
              <a:gd name="adj" fmla="val 1886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63186" y="4983479"/>
            <a:ext cx="3265322" cy="4846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شدة التدريب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39" y="4983479"/>
            <a:ext cx="3448202" cy="484632"/>
          </a:xfrm>
          <a:prstGeom prst="roundRect">
            <a:avLst>
              <a:gd name="adj" fmla="val 1886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79" y="4983479"/>
            <a:ext cx="3265322" cy="4846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عدد مجموعات التدريب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66252" y="5586984"/>
            <a:ext cx="3448202" cy="484632"/>
          </a:xfrm>
          <a:prstGeom prst="roundRect">
            <a:avLst>
              <a:gd name="adj" fmla="val 1886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57692" y="5586984"/>
            <a:ext cx="3265322" cy="4846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عدد مرات التدريب في الأسبوع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71746" y="5586984"/>
            <a:ext cx="3448202" cy="484632"/>
          </a:xfrm>
          <a:prstGeom prst="roundRect">
            <a:avLst>
              <a:gd name="adj" fmla="val 1886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63186" y="5586984"/>
            <a:ext cx="3265322" cy="4846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فترات الراحة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77239" y="5586984"/>
            <a:ext cx="3448202" cy="484632"/>
          </a:xfrm>
          <a:prstGeom prst="roundRect">
            <a:avLst>
              <a:gd name="adj" fmla="val 1886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79" y="5586984"/>
            <a:ext cx="3265322" cy="48463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اختيار التمارين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الثالث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الاستشفاء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487168"/>
            <a:ext cx="10637215" cy="498348"/>
          </a:xfrm>
          <a:prstGeom prst="roundRect">
            <a:avLst>
              <a:gd name="adj" fmla="val 1651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85271" y="2686049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6695" y="2487168"/>
            <a:ext cx="9978847" cy="49834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تعريف الاستشفاء وأهميته في التدريب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04387"/>
            <a:ext cx="10637215" cy="498348"/>
          </a:xfrm>
          <a:prstGeom prst="roundRect">
            <a:avLst>
              <a:gd name="adj" fmla="val 1651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085271" y="3303269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695" y="3104387"/>
            <a:ext cx="9978847" cy="49834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عوامل الاستشفاء الأساسية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721607"/>
            <a:ext cx="10637215" cy="498348"/>
          </a:xfrm>
          <a:prstGeom prst="roundRect">
            <a:avLst>
              <a:gd name="adj" fmla="val 1651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085271" y="3920489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6695" y="3721607"/>
            <a:ext cx="9978847" cy="49834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النوم وعلاقته (بالإصابات، خسارة الدهون، اكتساب العضلات، الإصابة بالأمراض المزمنة، الاكتئاب.. ألخ)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338827"/>
            <a:ext cx="10637215" cy="498348"/>
          </a:xfrm>
          <a:prstGeom prst="roundRect">
            <a:avLst>
              <a:gd name="adj" fmla="val 1651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085271" y="4537709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6695" y="4338827"/>
            <a:ext cx="9978847" cy="49834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التغذية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956047"/>
            <a:ext cx="10637215" cy="498348"/>
          </a:xfrm>
          <a:prstGeom prst="roundRect">
            <a:avLst>
              <a:gd name="adj" fmla="val 1651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1085271" y="5154929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6695" y="4956047"/>
            <a:ext cx="9978847" cy="49834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التحكم في عوامل التدريب الأساسية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5573267"/>
            <a:ext cx="10637215" cy="498348"/>
          </a:xfrm>
          <a:prstGeom prst="roundRect">
            <a:avLst>
              <a:gd name="adj" fmla="val 16513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1085271" y="5772149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6695" y="5573267"/>
            <a:ext cx="9978847" cy="49834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الاستريس الخارجي والمشاكل المحيطة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الرابع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مكتبة التمارين الشاملة (تعلّم أنماط الحركة الأساسية)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039404" y="2487168"/>
            <a:ext cx="3375050" cy="1673352"/>
          </a:xfrm>
          <a:prstGeom prst="roundRect">
            <a:avLst>
              <a:gd name="adj" fmla="val 655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392363" y="3076956"/>
            <a:ext cx="629107" cy="0"/>
          </a:xfrm>
          <a:prstGeom prst="line">
            <a:avLst/>
          </a:prstGeom>
          <a:ln w="3302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346643" y="2939796"/>
            <a:ext cx="91440" cy="274320"/>
          </a:xfrm>
          <a:prstGeom prst="roundRect">
            <a:avLst>
              <a:gd name="adj" fmla="val 3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975750" y="2939796"/>
            <a:ext cx="91440" cy="274320"/>
          </a:xfrm>
          <a:prstGeom prst="roundRect">
            <a:avLst>
              <a:gd name="adj" fmla="val 3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528608" y="3214116"/>
            <a:ext cx="82296" cy="365760"/>
          </a:xfrm>
          <a:prstGeom prst="roundRect">
            <a:avLst>
              <a:gd name="adj" fmla="val 33333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802928" y="3214116"/>
            <a:ext cx="82296" cy="365760"/>
          </a:xfrm>
          <a:prstGeom prst="roundRect">
            <a:avLst>
              <a:gd name="adj" fmla="val 33333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396020" y="3643884"/>
            <a:ext cx="621792" cy="0"/>
          </a:xfrm>
          <a:prstGeom prst="line">
            <a:avLst/>
          </a:prstGeom>
          <a:ln w="254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228124" y="2487168"/>
            <a:ext cx="1985162" cy="1673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</a:pPr>
            <a:r>
              <a:rPr sz="1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الاسكوات (وبدائلها)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08322" y="2487168"/>
            <a:ext cx="3375050" cy="1673352"/>
          </a:xfrm>
          <a:prstGeom prst="roundRect">
            <a:avLst>
              <a:gd name="adj" fmla="val 655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4761280" y="3479292"/>
            <a:ext cx="629108" cy="0"/>
          </a:xfrm>
          <a:prstGeom prst="line">
            <a:avLst/>
          </a:prstGeom>
          <a:ln w="3302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715560" y="3342132"/>
            <a:ext cx="91440" cy="274320"/>
          </a:xfrm>
          <a:prstGeom prst="roundRect">
            <a:avLst>
              <a:gd name="adj" fmla="val 3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344668" y="3342132"/>
            <a:ext cx="91440" cy="274320"/>
          </a:xfrm>
          <a:prstGeom prst="roundRect">
            <a:avLst>
              <a:gd name="adj" fmla="val 3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4764938" y="3643884"/>
            <a:ext cx="621792" cy="0"/>
          </a:xfrm>
          <a:prstGeom prst="line">
            <a:avLst/>
          </a:prstGeom>
          <a:ln w="254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043830" y="3204972"/>
            <a:ext cx="64008" cy="274320"/>
          </a:xfrm>
          <a:prstGeom prst="roundRect">
            <a:avLst>
              <a:gd name="adj" fmla="val 42857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597042" y="2487168"/>
            <a:ext cx="1985162" cy="1673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</a:pPr>
            <a:r>
              <a:rPr sz="1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الديدليفت (وبدائلها)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39" y="2487168"/>
            <a:ext cx="3375050" cy="1673352"/>
          </a:xfrm>
          <a:prstGeom prst="roundRect">
            <a:avLst>
              <a:gd name="adj" fmla="val 655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1130198" y="3113532"/>
            <a:ext cx="629107" cy="0"/>
          </a:xfrm>
          <a:prstGeom prst="line">
            <a:avLst/>
          </a:prstGeom>
          <a:ln w="3302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1084478" y="2976372"/>
            <a:ext cx="91440" cy="274320"/>
          </a:xfrm>
          <a:prstGeom prst="roundRect">
            <a:avLst>
              <a:gd name="adj" fmla="val 3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713585" y="2976372"/>
            <a:ext cx="91440" cy="274320"/>
          </a:xfrm>
          <a:prstGeom prst="roundRect">
            <a:avLst>
              <a:gd name="adj" fmla="val 3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170431" y="3387852"/>
            <a:ext cx="548640" cy="100584"/>
          </a:xfrm>
          <a:prstGeom prst="roundRect">
            <a:avLst>
              <a:gd name="adj" fmla="val 27272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197863" y="3488436"/>
            <a:ext cx="54864" cy="12801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636775" y="3488436"/>
            <a:ext cx="54864" cy="12801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1133855" y="3643884"/>
            <a:ext cx="621792" cy="0"/>
          </a:xfrm>
          <a:prstGeom prst="line">
            <a:avLst/>
          </a:prstGeom>
          <a:ln w="254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965959" y="2487168"/>
            <a:ext cx="1985162" cy="1673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</a:pPr>
            <a:r>
              <a:rPr sz="1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البنش برس (وبدائلها)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39404" y="4398264"/>
            <a:ext cx="3375050" cy="1673352"/>
          </a:xfrm>
          <a:prstGeom prst="roundRect">
            <a:avLst>
              <a:gd name="adj" fmla="val 655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 flipH="1">
            <a:off x="8524036" y="5225796"/>
            <a:ext cx="457200" cy="0"/>
          </a:xfrm>
          <a:prstGeom prst="line">
            <a:avLst/>
          </a:prstGeom>
          <a:ln w="381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8524036" y="5079492"/>
            <a:ext cx="146304" cy="146304"/>
          </a:xfrm>
          <a:prstGeom prst="line">
            <a:avLst/>
          </a:prstGeom>
          <a:ln w="381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8524036" y="5225796"/>
            <a:ext cx="146304" cy="146304"/>
          </a:xfrm>
          <a:prstGeom prst="line">
            <a:avLst/>
          </a:prstGeom>
          <a:ln w="381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8981236" y="5024628"/>
            <a:ext cx="54864" cy="40233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28124" y="4398264"/>
            <a:ext cx="1985162" cy="1673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</a:pPr>
            <a:r>
              <a:rPr sz="1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حركات الدفع (وبدائلها)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08322" y="4398264"/>
            <a:ext cx="3375050" cy="1673352"/>
          </a:xfrm>
          <a:prstGeom prst="roundRect">
            <a:avLst>
              <a:gd name="adj" fmla="val 655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4801514" y="5225796"/>
            <a:ext cx="457200" cy="0"/>
          </a:xfrm>
          <a:prstGeom prst="line">
            <a:avLst/>
          </a:prstGeom>
          <a:ln w="381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 flipV="1">
            <a:off x="5112410" y="5079492"/>
            <a:ext cx="146304" cy="146304"/>
          </a:xfrm>
          <a:prstGeom prst="line">
            <a:avLst/>
          </a:prstGeom>
          <a:ln w="381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H="1">
            <a:off x="5112410" y="5225796"/>
            <a:ext cx="146304" cy="146304"/>
          </a:xfrm>
          <a:prstGeom prst="line">
            <a:avLst/>
          </a:prstGeom>
          <a:ln w="381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4746650" y="5024628"/>
            <a:ext cx="54864" cy="402336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597042" y="4398264"/>
            <a:ext cx="1985162" cy="1673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</a:pPr>
            <a:r>
              <a:rPr sz="1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حركات السحب (وبدائلها)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77239" y="4398264"/>
            <a:ext cx="3375050" cy="1673352"/>
          </a:xfrm>
          <a:prstGeom prst="roundRect">
            <a:avLst>
              <a:gd name="adj" fmla="val 655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1207007" y="4988052"/>
            <a:ext cx="475488" cy="512064"/>
          </a:xfrm>
          <a:prstGeom prst="roundRect">
            <a:avLst>
              <a:gd name="adj" fmla="val 26923"/>
            </a:avLst>
          </a:prstGeom>
          <a:noFill/>
          <a:ln w="2794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cxnSp>
        <p:nvCxnSpPr>
          <p:cNvPr id="47" name="Connector 46"/>
          <p:cNvCxnSpPr/>
          <p:nvPr/>
        </p:nvCxnSpPr>
        <p:spPr>
          <a:xfrm>
            <a:off x="1289303" y="5134356"/>
            <a:ext cx="310896" cy="0"/>
          </a:xfrm>
          <a:prstGeom prst="line">
            <a:avLst/>
          </a:prstGeom>
          <a:ln w="2794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1289303" y="5244084"/>
            <a:ext cx="310896" cy="0"/>
          </a:xfrm>
          <a:prstGeom prst="line">
            <a:avLst/>
          </a:prstGeom>
          <a:ln w="2794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1289303" y="5353812"/>
            <a:ext cx="310896" cy="0"/>
          </a:xfrm>
          <a:prstGeom prst="line">
            <a:avLst/>
          </a:prstGeom>
          <a:ln w="2794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965959" y="4398264"/>
            <a:ext cx="1985162" cy="1673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20"/>
              </a:lnSpc>
            </a:pPr>
            <a:r>
              <a:rPr sz="1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تمارين البطن والكور (وبدائلها)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الخامس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تصميم الجدول التدريبي المناسب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1176711" y="2933395"/>
            <a:ext cx="0" cy="2691993"/>
          </a:xfrm>
          <a:prstGeom prst="line">
            <a:avLst/>
          </a:prstGeom>
          <a:ln w="3048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0966399" y="2723083"/>
            <a:ext cx="420624" cy="420624"/>
          </a:xfrm>
          <a:prstGeom prst="ellipse">
            <a:avLst/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66399" y="2723083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030"/>
              </a:lnSpc>
            </a:pPr>
            <a:r>
              <a:rPr sz="14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596896"/>
            <a:ext cx="9667951" cy="67299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</a:pPr>
            <a:r>
              <a:rPr sz="18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أشهر الجداول التدريبية المعروفة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77240" y="3269894"/>
            <a:ext cx="9859975" cy="0"/>
          </a:xfrm>
          <a:prstGeom prst="line">
            <a:avLst/>
          </a:prstGeom>
          <a:ln w="11430">
            <a:solidFill>
              <a:srgbClr val="E1E5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0966399" y="3396081"/>
            <a:ext cx="420624" cy="420624"/>
          </a:xfrm>
          <a:prstGeom prst="ellipse">
            <a:avLst/>
          </a:prstGeom>
          <a:solidFill>
            <a:srgbClr val="FFFFFF"/>
          </a:solidFill>
          <a:ln w="2032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66399" y="3396081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269894"/>
            <a:ext cx="9667951" cy="67299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</a:pPr>
            <a:r>
              <a:rPr sz="18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تصميم جدول تدريبي يومين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77240" y="3942892"/>
            <a:ext cx="9859975" cy="0"/>
          </a:xfrm>
          <a:prstGeom prst="line">
            <a:avLst/>
          </a:prstGeom>
          <a:ln w="11430">
            <a:solidFill>
              <a:srgbClr val="E1E5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0966399" y="4069080"/>
            <a:ext cx="420624" cy="420624"/>
          </a:xfrm>
          <a:prstGeom prst="ellipse">
            <a:avLst/>
          </a:prstGeom>
          <a:solidFill>
            <a:srgbClr val="FFFFFF"/>
          </a:solidFill>
          <a:ln w="2032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66399" y="4069080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3942892"/>
            <a:ext cx="9667951" cy="67299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</a:pPr>
            <a:r>
              <a:rPr sz="18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تصميم جدول تدريبي ثلاثة أيام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77240" y="4615891"/>
            <a:ext cx="9859975" cy="0"/>
          </a:xfrm>
          <a:prstGeom prst="line">
            <a:avLst/>
          </a:prstGeom>
          <a:ln w="11430">
            <a:solidFill>
              <a:srgbClr val="E1E5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0966399" y="4742078"/>
            <a:ext cx="420624" cy="420624"/>
          </a:xfrm>
          <a:prstGeom prst="ellipse">
            <a:avLst/>
          </a:prstGeom>
          <a:solidFill>
            <a:srgbClr val="FFFFFF"/>
          </a:solidFill>
          <a:ln w="2032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66399" y="4742078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4615891"/>
            <a:ext cx="9667951" cy="67299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</a:pPr>
            <a:r>
              <a:rPr sz="18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تصميم جدول تدريبي أربعة أيام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77240" y="5288889"/>
            <a:ext cx="9859975" cy="0"/>
          </a:xfrm>
          <a:prstGeom prst="line">
            <a:avLst/>
          </a:prstGeom>
          <a:ln w="11430">
            <a:solidFill>
              <a:srgbClr val="E1E5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10966399" y="5415076"/>
            <a:ext cx="420624" cy="420624"/>
          </a:xfrm>
          <a:prstGeom prst="ellipse">
            <a:avLst/>
          </a:prstGeom>
          <a:solidFill>
            <a:srgbClr val="FFFFFF"/>
          </a:solidFill>
          <a:ln w="2032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66399" y="5415076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288889"/>
            <a:ext cx="9667951" cy="672998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610"/>
              </a:lnSpc>
            </a:pPr>
            <a:r>
              <a:rPr sz="18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اختيار أفضل جدول تدريبي حسب الهدف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السادس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مقدمة عامة عن التغذية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487168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85271" y="274777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6695" y="2487168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إيه هو الأكل وليه هو مهم لصحتنا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227832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085271" y="3488436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695" y="3227832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حساب السعرات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968496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085271" y="4229100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6695" y="3968496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المغذيات الكبرى (بروتين، كارب، دهون)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709160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085271" y="4969764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6695" y="4709160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المغذيات الصغرى (الفيتامينات والمعادن)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449824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1085271" y="5710428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6695" y="5449824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المياه شريان الحياة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السابع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عايز أزيد في الوزن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051596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51596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9340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5916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حساب السعرات لزيادة الوزن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4418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14418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2162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8738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تقسيم المغذيات والوجبات على مدار اليوم لزيادة الوزن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39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39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4983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59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دمج التغذية والتدريب لزيادة الوزن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الثامن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عايز أخس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051596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51596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9340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5916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حساب السعرات لخسارة الوزن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4418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14418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2162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8738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تقسيم المغذيات والوجبات على مدار اليوم لخسارة الوزن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39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39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4983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59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دمج التغذية والتدريب لخسارة الوزن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التاسع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عايز أفضل ثابت على الميزان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051596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51596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9340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5916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حساب السعرات لثبات الوزن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4418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14418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2162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8738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تقسيم المغذيات والوجبات على مدار اليوم لثبات الوزن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39" y="2569464"/>
            <a:ext cx="3362858" cy="3419856"/>
          </a:xfrm>
          <a:prstGeom prst="roundRect">
            <a:avLst>
              <a:gd name="adj" fmla="val 3262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39" y="2569464"/>
            <a:ext cx="3362858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4983" y="2880360"/>
            <a:ext cx="288737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2460"/>
              </a:lnSpc>
            </a:pPr>
            <a:r>
              <a:rPr sz="1700" b="1">
                <a:solidFill>
                  <a:srgbClr val="B9C6D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59" y="3355848"/>
            <a:ext cx="2814218" cy="2368296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2760"/>
              </a:lnSpc>
            </a:pPr>
            <a:r>
              <a:rPr sz="19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دمج التغذية والتدريب لثبات الوزن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العاشر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المكملات الغذائية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487168"/>
            <a:ext cx="10637215" cy="530352"/>
          </a:xfrm>
          <a:prstGeom prst="roundRect">
            <a:avLst>
              <a:gd name="adj" fmla="val 15517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85271" y="270205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6695" y="2487168"/>
            <a:ext cx="9978847" cy="53035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250"/>
              </a:lnSpc>
            </a:pPr>
            <a:r>
              <a:rPr sz="15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ما هي المكملات الغذائية وأهميتها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319272"/>
            <a:ext cx="10591495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739"/>
              </a:lnSpc>
            </a:pPr>
            <a:r>
              <a:rPr sz="12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أشهر المكملات الغذائية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66252" y="4050792"/>
            <a:ext cx="3448202" cy="786384"/>
          </a:xfrm>
          <a:prstGeom prst="roundRect">
            <a:avLst>
              <a:gd name="adj" fmla="val 1162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57692" y="4050792"/>
            <a:ext cx="3265322" cy="78638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الواي بروتين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71746" y="4050792"/>
            <a:ext cx="3448202" cy="786384"/>
          </a:xfrm>
          <a:prstGeom prst="roundRect">
            <a:avLst>
              <a:gd name="adj" fmla="val 1162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63186" y="4050792"/>
            <a:ext cx="3265322" cy="78638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الكرياتين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39" y="4050792"/>
            <a:ext cx="3448202" cy="786384"/>
          </a:xfrm>
          <a:prstGeom prst="roundRect">
            <a:avLst>
              <a:gd name="adj" fmla="val 1162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79" y="4050792"/>
            <a:ext cx="3265322" cy="78638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الكافيين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966252" y="4956048"/>
            <a:ext cx="3448202" cy="786384"/>
          </a:xfrm>
          <a:prstGeom prst="roundRect">
            <a:avLst>
              <a:gd name="adj" fmla="val 1162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57692" y="4956048"/>
            <a:ext cx="3265322" cy="78638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البيتا ألانين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71746" y="4956048"/>
            <a:ext cx="3448202" cy="786384"/>
          </a:xfrm>
          <a:prstGeom prst="roundRect">
            <a:avLst>
              <a:gd name="adj" fmla="val 1162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63186" y="4956048"/>
            <a:ext cx="3265322" cy="78638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البرورك أوت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39" y="4956048"/>
            <a:ext cx="3448202" cy="786384"/>
          </a:xfrm>
          <a:prstGeom prst="roundRect">
            <a:avLst>
              <a:gd name="adj" fmla="val 11627"/>
            </a:avLst>
          </a:prstGeom>
          <a:noFill/>
          <a:ln w="13970">
            <a:solidFill>
              <a:srgbClr val="003B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79" y="4956048"/>
            <a:ext cx="3265322" cy="786384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ctr" rtl="1">
              <a:lnSpc>
                <a:spcPts val="2030"/>
              </a:lnSpc>
            </a:pPr>
            <a:r>
              <a:rPr sz="14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الكارب باودر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الحادي عشر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المتابعة والقياسات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77240" y="2487168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85271" y="2747772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6695" y="2487168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أخذ الميزان بشكل صحيح وتقليل نسبة الخطأ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227832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085271" y="3488436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695" y="3227832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أخذ قياسات الجسد بشكل عملي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968496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085271" y="4229100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6695" y="3968496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أخذ صور للجسد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709160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085271" y="4969764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6695" y="4709160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شيت متابعة الوزن على مدار الأسبوع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449824"/>
            <a:ext cx="10637215" cy="621792"/>
          </a:xfrm>
          <a:prstGeom prst="roundRect">
            <a:avLst>
              <a:gd name="adj" fmla="val 13235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1085271" y="5710428"/>
            <a:ext cx="100584" cy="100584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6695" y="5449824"/>
            <a:ext cx="9978847" cy="621792"/>
          </a:xfrm>
          <a:prstGeom prst="rect">
            <a:avLst/>
          </a:prstGeom>
          <a:noFill/>
        </p:spPr>
        <p:txBody>
          <a:bodyPr wrap="square" lIns="0" rIns="0" tIns="0" bIns="0" anchor="ctr" rtlCol="1">
            <a:noAutofit/>
          </a:bodyPr>
          <a:lstStyle/>
          <a:p>
            <a:pPr algn="r" rtl="1">
              <a:lnSpc>
                <a:spcPts val="2390"/>
              </a:lnSpc>
            </a:pPr>
            <a:r>
              <a:rPr sz="16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شيت متابعة القياسات على مدار الأسبوع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822960"/>
            <a:ext cx="1005840" cy="1005840"/>
          </a:xfrm>
          <a:prstGeom prst="roundRect">
            <a:avLst>
              <a:gd name="adj" fmla="val 14545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822960"/>
            <a:ext cx="1005840" cy="10058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ts val="4350"/>
              </a:lnSpc>
            </a:pPr>
            <a:r>
              <a:rPr sz="3000" b="1">
                <a:solidFill>
                  <a:srgbClr val="F9F1E8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03120" y="768096"/>
            <a:ext cx="9311335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1520"/>
              </a:lnSpc>
            </a:pPr>
            <a:r>
              <a:rPr sz="10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الفصل الثاني عشر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3120" y="1060704"/>
            <a:ext cx="9311335" cy="106070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r" rtl="1">
              <a:lnSpc>
                <a:spcPts val="3770"/>
              </a:lnSpc>
            </a:pPr>
            <a:r>
              <a:rPr sz="2600" b="1">
                <a:solidFill>
                  <a:srgbClr val="0F172A"/>
                </a:solidFill>
                <a:latin typeface="Arial"/>
                <a:ea typeface="Arial"/>
                <a:cs typeface="Arial"/>
              </a:rPr>
              <a:t>تمبلتس تغذية مصممة وجاهزة للاستخدام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271455" y="2194560"/>
            <a:ext cx="1143000" cy="0"/>
          </a:xfrm>
          <a:prstGeom prst="line">
            <a:avLst/>
          </a:prstGeom>
          <a:ln w="25400">
            <a:solidFill>
              <a:srgbClr val="003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77240" y="2194560"/>
            <a:ext cx="9311335" cy="0"/>
          </a:xfrm>
          <a:prstGeom prst="line">
            <a:avLst/>
          </a:prstGeom>
          <a:ln w="12700">
            <a:solidFill>
              <a:srgbClr val="E1E5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9433316" y="2990088"/>
            <a:ext cx="1981139" cy="2395728"/>
          </a:xfrm>
          <a:prstGeom prst="roundRect">
            <a:avLst>
              <a:gd name="adj" fmla="val 5538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433316" y="5294376"/>
            <a:ext cx="1981139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33316" y="3246120"/>
            <a:ext cx="1981139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670"/>
              </a:lnSpc>
            </a:pPr>
            <a:r>
              <a:rPr sz="1150" b="1">
                <a:solidFill>
                  <a:srgbClr val="6B7A90"/>
                </a:solidFill>
                <a:latin typeface="Arial"/>
                <a:ea typeface="Arial"/>
                <a:cs typeface="Arial"/>
              </a:rPr>
              <a:t>جدول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3316" y="3593592"/>
            <a:ext cx="1981139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5220"/>
              </a:lnSpc>
            </a:pPr>
            <a:r>
              <a:rPr sz="36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1600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33316" y="4379976"/>
            <a:ext cx="1981139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810"/>
              </a:lnSpc>
            </a:pPr>
            <a:r>
              <a:rPr sz="1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سعر حراري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9297" y="2990088"/>
            <a:ext cx="1981139" cy="2395728"/>
          </a:xfrm>
          <a:prstGeom prst="roundRect">
            <a:avLst>
              <a:gd name="adj" fmla="val 5538"/>
            </a:avLst>
          </a:prstGeom>
          <a:solidFill>
            <a:srgbClr val="FBF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269297" y="5294376"/>
            <a:ext cx="1981139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69297" y="3246120"/>
            <a:ext cx="1981139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670"/>
              </a:lnSpc>
            </a:pPr>
            <a:r>
              <a:rPr sz="1150" b="1">
                <a:solidFill>
                  <a:srgbClr val="6B7A90"/>
                </a:solidFill>
                <a:latin typeface="Arial"/>
                <a:ea typeface="Arial"/>
                <a:cs typeface="Arial"/>
              </a:rPr>
              <a:t>جدول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9297" y="3593592"/>
            <a:ext cx="1981139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5220"/>
              </a:lnSpc>
            </a:pPr>
            <a:r>
              <a:rPr sz="36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1800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297" y="4379976"/>
            <a:ext cx="1981139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810"/>
              </a:lnSpc>
            </a:pPr>
            <a:r>
              <a:rPr sz="1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سعر حراري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05278" y="2990088"/>
            <a:ext cx="1981139" cy="2395728"/>
          </a:xfrm>
          <a:prstGeom prst="roundRect">
            <a:avLst>
              <a:gd name="adj" fmla="val 5538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105278" y="5294376"/>
            <a:ext cx="1981139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05278" y="3246120"/>
            <a:ext cx="1981139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670"/>
              </a:lnSpc>
            </a:pPr>
            <a:r>
              <a:rPr sz="1150" b="1">
                <a:solidFill>
                  <a:srgbClr val="6B7A90"/>
                </a:solidFill>
                <a:latin typeface="Arial"/>
                <a:ea typeface="Arial"/>
                <a:cs typeface="Arial"/>
              </a:rPr>
              <a:t>جدول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5278" y="3593592"/>
            <a:ext cx="1981139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5220"/>
              </a:lnSpc>
            </a:pPr>
            <a:r>
              <a:rPr sz="36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2000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05278" y="4379976"/>
            <a:ext cx="1981139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810"/>
              </a:lnSpc>
            </a:pPr>
            <a:r>
              <a:rPr sz="1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سعر حراري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941259" y="2990088"/>
            <a:ext cx="1981139" cy="2395728"/>
          </a:xfrm>
          <a:prstGeom prst="roundRect">
            <a:avLst>
              <a:gd name="adj" fmla="val 5538"/>
            </a:avLst>
          </a:prstGeom>
          <a:solidFill>
            <a:srgbClr val="FBF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2941259" y="5294376"/>
            <a:ext cx="1981139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41259" y="3246120"/>
            <a:ext cx="1981139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670"/>
              </a:lnSpc>
            </a:pPr>
            <a:r>
              <a:rPr sz="1150" b="1">
                <a:solidFill>
                  <a:srgbClr val="6B7A90"/>
                </a:solidFill>
                <a:latin typeface="Arial"/>
                <a:ea typeface="Arial"/>
                <a:cs typeface="Arial"/>
              </a:rPr>
              <a:t>جدول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41259" y="3593592"/>
            <a:ext cx="1981139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5220"/>
              </a:lnSpc>
            </a:pPr>
            <a:r>
              <a:rPr sz="36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2200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41259" y="4379976"/>
            <a:ext cx="1981139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810"/>
              </a:lnSpc>
            </a:pPr>
            <a:r>
              <a:rPr sz="1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سعر حراري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77240" y="2990088"/>
            <a:ext cx="1981139" cy="2395728"/>
          </a:xfrm>
          <a:prstGeom prst="roundRect">
            <a:avLst>
              <a:gd name="adj" fmla="val 5538"/>
            </a:avLst>
          </a:prstGeom>
          <a:solidFill>
            <a:srgbClr val="F9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77240" y="5294376"/>
            <a:ext cx="1981139" cy="91440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7240" y="3246120"/>
            <a:ext cx="1981139" cy="237744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670"/>
              </a:lnSpc>
            </a:pPr>
            <a:r>
              <a:rPr sz="1150" b="1">
                <a:solidFill>
                  <a:srgbClr val="6B7A90"/>
                </a:solidFill>
                <a:latin typeface="Arial"/>
                <a:ea typeface="Arial"/>
                <a:cs typeface="Arial"/>
              </a:rPr>
              <a:t>جدول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3593592"/>
            <a:ext cx="1981139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5220"/>
              </a:lnSpc>
            </a:pPr>
            <a:r>
              <a:rPr sz="360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2400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" y="4379976"/>
            <a:ext cx="1981139" cy="274320"/>
          </a:xfrm>
          <a:prstGeom prst="rect">
            <a:avLst/>
          </a:prstGeom>
          <a:noFill/>
        </p:spPr>
        <p:txBody>
          <a:bodyPr wrap="square" lIns="0" rIns="0" tIns="0" bIns="0" anchor="t" rtlCol="1">
            <a:noAutofit/>
          </a:bodyPr>
          <a:lstStyle/>
          <a:p>
            <a:pPr algn="ctr" rtl="1">
              <a:lnSpc>
                <a:spcPts val="1810"/>
              </a:lnSpc>
            </a:pPr>
            <a:r>
              <a:rPr sz="1250" b="0">
                <a:solidFill>
                  <a:srgbClr val="0F172A"/>
                </a:solidFill>
                <a:latin typeface="Arial"/>
                <a:ea typeface="Arial"/>
                <a:cs typeface="Arial"/>
              </a:rPr>
              <a:t>سعر حراري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6291072"/>
            <a:ext cx="384048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spc="160">
                <a:solidFill>
                  <a:srgbClr val="6B7A90"/>
                </a:solidFill>
                <a:latin typeface="Arial"/>
                <a:ea typeface="Arial"/>
                <a:cs typeface="Arial"/>
              </a:rPr>
              <a:t>EVIDENCE BASED FITNESS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00055" y="629107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ts val="1230"/>
              </a:lnSpc>
            </a:pPr>
            <a:r>
              <a:rPr sz="850" b="1">
                <a:solidFill>
                  <a:srgbClr val="003B94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67624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91855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16087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540318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564550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588782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13013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372453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614769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857085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7099401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7341717" y="6390741"/>
            <a:ext cx="173736" cy="50292"/>
          </a:xfrm>
          <a:prstGeom prst="roundRect">
            <a:avLst>
              <a:gd name="adj" fmla="val 50000"/>
            </a:avLst>
          </a:prstGeom>
          <a:solidFill>
            <a:srgbClr val="003B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